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1143" r:id="rId3"/>
    <p:sldId id="1165" r:id="rId4"/>
    <p:sldId id="1157" r:id="rId5"/>
    <p:sldId id="1140" r:id="rId6"/>
    <p:sldId id="1168" r:id="rId7"/>
    <p:sldId id="1169" r:id="rId8"/>
    <p:sldId id="1175" r:id="rId9"/>
    <p:sldId id="1176" r:id="rId10"/>
    <p:sldId id="1177" r:id="rId11"/>
    <p:sldId id="1145" r:id="rId12"/>
    <p:sldId id="1178" r:id="rId13"/>
    <p:sldId id="1152" r:id="rId14"/>
    <p:sldId id="1147" r:id="rId15"/>
    <p:sldId id="1149" r:id="rId16"/>
    <p:sldId id="1164" r:id="rId17"/>
    <p:sldId id="1150" r:id="rId18"/>
    <p:sldId id="1174" r:id="rId19"/>
    <p:sldId id="1153"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82" d="100"/>
          <a:sy n="82" d="100"/>
        </p:scale>
        <p:origin x="648" y="8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xmlns=""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高中历史 必修 中外历史纲要 下</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古代文明的产生与发展</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dirty="0">
                <a:solidFill>
                  <a:srgbClr val="000000"/>
                </a:solidFill>
                <a:latin typeface="+mj-lt"/>
                <a:ea typeface="微软雅黑" panose="020B0503020204020204" pitchFamily="34" charset="-122"/>
                <a:cs typeface="微软雅黑" panose="020B0503020204020204" pitchFamily="34" charset="-122"/>
              </a:rPr>
              <a:t>2</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课  古代</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世界的帝国与文明的交流</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6780"/>
            <a:ext cx="11485848" cy="2308324"/>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对古代文明交流的认识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在世界文明的交响乐曲中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不同文明的交流与融合始终是历史的主旋律。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古代东方文明与西方文明通过各国人民的友好往来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以各种形式不断交流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互相影响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创造出新的辉煌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谱写出新的乐章。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名师点睛.eps" descr="id:2147490228;FounderCES"/>
          <p:cNvPicPr/>
          <p:nvPr/>
        </p:nvPicPr>
        <p:blipFill>
          <a:blip r:embed="rId2"/>
          <a:stretch>
            <a:fillRect/>
          </a:stretch>
        </p:blipFill>
        <p:spPr>
          <a:xfrm>
            <a:off x="478582" y="2219380"/>
            <a:ext cx="1625600" cy="379730"/>
          </a:xfrm>
          <a:prstGeom prst="rect">
            <a:avLst/>
          </a:prstGeom>
        </p:spPr>
      </p:pic>
    </p:spTree>
    <p:extLst>
      <p:ext uri="{BB962C8B-B14F-4D97-AF65-F5344CB8AC3E}">
        <p14:creationId xmlns:p14="http://schemas.microsoft.com/office/powerpoint/2010/main" val="2586681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316704"/>
            <a:ext cx="11485848" cy="507831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希腊海外殖民活动的原因和影响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）主要原因：古希腊各城邦人口相对过剩，对当地社会造成了一定的压力，为了减轻人口压力，各城邦都鼓励向海外移民。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）古希腊城邦的殖民活动还与当时城邦内部激烈的阶级分化和阶级斗争密切关联。那些失去土地、生活贫困的农民，为生计所迫，不得不去海外寻求新的土地。一些在政治斗争中失败的人也往往被迫定居海外。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）随着社会经济的发展，一些富有进取心的商人和手工业者，为了寻求商品市场，取得原料和奴隶，也开始在海外建立新的居民点。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重难疑点破.eps" descr="id:2147490073;FounderCES"/>
          <p:cNvPicPr/>
          <p:nvPr/>
        </p:nvPicPr>
        <p:blipFill>
          <a:blip r:embed="rId2"/>
          <a:stretch>
            <a:fillRect/>
          </a:stretch>
        </p:blipFill>
        <p:spPr>
          <a:xfrm>
            <a:off x="1965801" y="692696"/>
            <a:ext cx="8258810" cy="647700"/>
          </a:xfrm>
          <a:prstGeom prst="rect">
            <a:avLst/>
          </a:prstGeom>
        </p:spPr>
      </p:pic>
      <p:pic>
        <p:nvPicPr>
          <p:cNvPr id="5" name="疑难点a1.eps" descr="id:2147490080;FounderCES"/>
          <p:cNvPicPr/>
          <p:nvPr/>
        </p:nvPicPr>
        <p:blipFill>
          <a:blip r:embed="rId3"/>
          <a:stretch>
            <a:fillRect/>
          </a:stretch>
        </p:blipFill>
        <p:spPr>
          <a:xfrm>
            <a:off x="496471" y="1460720"/>
            <a:ext cx="1278255" cy="359410"/>
          </a:xfrm>
          <a:prstGeom prst="rect">
            <a:avLst/>
          </a:prstGeom>
        </p:spPr>
      </p:pic>
    </p:spTree>
    <p:extLst>
      <p:ext uri="{BB962C8B-B14F-4D97-AF65-F5344CB8AC3E}">
        <p14:creationId xmlns:p14="http://schemas.microsoft.com/office/powerpoint/2010/main" val="29433777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5007"/>
            <a:ext cx="11485848" cy="4454233"/>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）给殖民地人民带来了巨大的灾难。移民运动是政治、经济的扩张，移民城邦与原有母邦的关系是侵略、奴役和剥削的关系。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）促进了工商业的发展，壮大了工商业奴隶主阶层。工商业奴隶主与平民结成同盟，这是希腊城邦政治的一大特点，通过反抗贵族斗争，奴隶制民主政治代替贵族政治。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）加强了城邦和海外各地的联系，客观上促进了各城邦与殖民地间的经济文化交流，为希腊接触并吸收埃及、巴比伦和腓尼基的文化提供了方便。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6228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latinLnBrk="1">
              <a:spcAft>
                <a:spcPts val="0"/>
              </a:spcAft>
              <a:tabLst>
                <a:tab pos="630238" algn="l"/>
                <a:tab pos="56546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千纪，在早期大帝国兴起的同时，雅利安人的活动范围从印度河流域扩展到恒河流域，古希腊人的殖民据点也几乎遍及整个地中海地区。材料主要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a:t>
            </a:r>
            <a:r>
              <a:rPr lang="zh-CN" altLang="en-US"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文明交流的武力方式</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农耕文明的制度优势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atinLnBrk="1">
              <a:spcAft>
                <a:spcPts val="0"/>
              </a:spcAft>
              <a:tabLst>
                <a:tab pos="630238" algn="l"/>
                <a:tab pos="56546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欧亚文明的多元</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早期文明的扩张潜能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0095;FounderCES"/>
          <p:cNvPicPr/>
          <p:nvPr/>
        </p:nvPicPr>
        <p:blipFill>
          <a:blip r:embed="rId2"/>
          <a:stretch>
            <a:fillRect/>
          </a:stretch>
        </p:blipFill>
        <p:spPr>
          <a:xfrm>
            <a:off x="478582" y="889580"/>
            <a:ext cx="1116965" cy="359410"/>
          </a:xfrm>
          <a:prstGeom prst="rect">
            <a:avLst/>
          </a:prstGeom>
        </p:spPr>
      </p:pic>
      <p:pic>
        <p:nvPicPr>
          <p:cNvPr id="5" name="24答案.eps" descr="id:2147490102;FounderCES"/>
          <p:cNvPicPr/>
          <p:nvPr/>
        </p:nvPicPr>
        <p:blipFill>
          <a:blip r:embed="rId3"/>
          <a:stretch>
            <a:fillRect/>
          </a:stretch>
        </p:blipFill>
        <p:spPr>
          <a:xfrm>
            <a:off x="478582" y="3718299"/>
            <a:ext cx="807720" cy="287655"/>
          </a:xfrm>
          <a:prstGeom prst="rect">
            <a:avLst/>
          </a:prstGeom>
        </p:spPr>
      </p:pic>
      <p:pic>
        <p:nvPicPr>
          <p:cNvPr id="7" name="24解析.eps" descr="id:2147490109;FounderCES"/>
          <p:cNvPicPr/>
          <p:nvPr/>
        </p:nvPicPr>
        <p:blipFill>
          <a:blip r:embed="rId4"/>
          <a:stretch>
            <a:fillRect/>
          </a:stretch>
        </p:blipFill>
        <p:spPr>
          <a:xfrm>
            <a:off x="478582" y="4233120"/>
            <a:ext cx="807720" cy="287655"/>
          </a:xfrm>
          <a:prstGeom prst="rect">
            <a:avLst/>
          </a:prstGeom>
        </p:spPr>
      </p:pic>
      <p:sp>
        <p:nvSpPr>
          <p:cNvPr id="6" name="矩形 5"/>
          <p:cNvSpPr/>
          <p:nvPr/>
        </p:nvSpPr>
        <p:spPr>
          <a:xfrm>
            <a:off x="1477877" y="3500824"/>
            <a:ext cx="407484" cy="579967"/>
          </a:xfrm>
          <a:prstGeom prst="rect">
            <a:avLst/>
          </a:prstGeom>
        </p:spPr>
        <p:txBody>
          <a:bodyPr wrap="none">
            <a:spAutoFit/>
          </a:bodyPr>
          <a:lstStyle/>
          <a:p>
            <a:pPr algn="just">
              <a:lnSpc>
                <a:spcPct val="150000"/>
              </a:lnSpc>
              <a:spcAft>
                <a:spcPts val="0"/>
              </a:spcAft>
              <a:tabLst>
                <a:tab pos="630555" algn="l"/>
              </a:tabLst>
            </a:pP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p:sp>
        <p:nvSpPr>
          <p:cNvPr id="8" name="内容占位符 1"/>
          <p:cNvSpPr txBox="1">
            <a:spLocks/>
          </p:cNvSpPr>
          <p:nvPr/>
        </p:nvSpPr>
        <p:spPr bwMode="auto">
          <a:xfrm>
            <a:off x="360854" y="404901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根据材料</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雅利安人的活动范围从印度河流域扩展到恒河流域，古希腊人的殖民据点也几乎遍及整个地中海地区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可知，早期文明有扩张潜能，</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正确；材料未涉及文明的交流方式和多元互补，排除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；古希腊属于海洋文明，排除</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849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亚历山大东</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征的影响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政治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：东方的君主专制政治和希腊的城邦体制出现了结合；在承袭东方体制的同时，希腊自治城市把希腊民主传统和商品经济引入东方。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经济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：通过远征而形成的亚非欧三洲一体的希腊化世界，对沟通希腊和埃及、西亚、中亚以至印度的商业贸易，具有非常积极的意义。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历山大东征使东西方文化在历史上实现了第一次大规模的冲撞和交融。富于理性和逻辑的西方哲学与古代埃及、西亚丰富的数学、天文学知识相结合，使希腊化的自然科学发生了突飞猛进的发展。东西方的艺术形式和风格也相互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：亚历山大帝国开阔了人们的视野和胸怀，希腊人从此走出狭小的城邦界限，而以全新的、平和的、世界主义的目光看待世界。</a:t>
            </a:r>
            <a:endParaRPr lang="zh-CN" altLang="en-US" dirty="0"/>
          </a:p>
        </p:txBody>
      </p:sp>
      <p:pic>
        <p:nvPicPr>
          <p:cNvPr id="4" name="疑难点a2.eps" descr="id:2147490116;FounderCES"/>
          <p:cNvPicPr/>
          <p:nvPr/>
        </p:nvPicPr>
        <p:blipFill>
          <a:blip r:embed="rId2"/>
          <a:stretch>
            <a:fillRect/>
          </a:stretch>
        </p:blipFill>
        <p:spPr>
          <a:xfrm>
            <a:off x="478582" y="885286"/>
            <a:ext cx="1278255" cy="359410"/>
          </a:xfrm>
          <a:prstGeom prst="rect">
            <a:avLst/>
          </a:prstGeom>
        </p:spPr>
      </p:pic>
    </p:spTree>
    <p:extLst>
      <p:ext uri="{BB962C8B-B14F-4D97-AF65-F5344CB8AC3E}">
        <p14:creationId xmlns:p14="http://schemas.microsoft.com/office/powerpoint/2010/main" val="1466432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524315"/>
          </a:xfrm>
        </p:spPr>
        <p:txBody>
          <a:bodyPr/>
          <a:lstStyle/>
          <a:p>
            <a:pPr algn="dist">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学者指出：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如果说希腊古典文化是一种城邦文化，那希腊化时期的文化就是一种走向帝国的、带有世界性的文化。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（希腊化时期通常指从公元前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年亚历山大大帝去世到公元前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年罗马征服托勒密王朝的历史时期）。这一观点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希腊文化通过主动传播以增强影响力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希腊化王国实施平等包容的文化政策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军事征服客观上促进了区域文化交融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希腊化时期的世界文明开始连为一体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0123;FounderCES"/>
          <p:cNvPicPr/>
          <p:nvPr/>
        </p:nvPicPr>
        <p:blipFill>
          <a:blip r:embed="rId2"/>
          <a:stretch>
            <a:fillRect/>
          </a:stretch>
        </p:blipFill>
        <p:spPr>
          <a:xfrm>
            <a:off x="478582" y="889580"/>
            <a:ext cx="1116965" cy="359410"/>
          </a:xfrm>
          <a:prstGeom prst="rect">
            <a:avLst/>
          </a:prstGeom>
        </p:spPr>
      </p:pic>
      <p:pic>
        <p:nvPicPr>
          <p:cNvPr id="4" name="24答案.eps" descr="id:2147490102;FounderCES"/>
          <p:cNvPicPr/>
          <p:nvPr/>
        </p:nvPicPr>
        <p:blipFill>
          <a:blip r:embed="rId3"/>
          <a:stretch>
            <a:fillRect/>
          </a:stretch>
        </p:blipFill>
        <p:spPr>
          <a:xfrm>
            <a:off x="478582" y="5334717"/>
            <a:ext cx="807720" cy="287655"/>
          </a:xfrm>
          <a:prstGeom prst="rect">
            <a:avLst/>
          </a:prstGeom>
        </p:spPr>
      </p:pic>
      <p:sp>
        <p:nvSpPr>
          <p:cNvPr id="7" name="矩形 6"/>
          <p:cNvSpPr/>
          <p:nvPr/>
        </p:nvSpPr>
        <p:spPr>
          <a:xfrm>
            <a:off x="1486694" y="5247711"/>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143063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736904"/>
            <a:ext cx="11485848" cy="2238241"/>
          </a:xfrm>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材料并结合所学知识可知，亚历山大大帝东征将希腊文化带入西亚、埃及、印度等地，帝国解体后建立的诸王国继续扩张，为希腊、埃及、波斯、印度等文化的交流创造了条件，希腊文化由城邦文化转变成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帝国的、带有世界性的文化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正是军事征服后不同族群被迫共处、文化大融合的产物。故选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0109;FounderCES"/>
          <p:cNvPicPr/>
          <p:nvPr/>
        </p:nvPicPr>
        <p:blipFill>
          <a:blip r:embed="rId2"/>
          <a:stretch>
            <a:fillRect/>
          </a:stretch>
        </p:blipFill>
        <p:spPr>
          <a:xfrm>
            <a:off x="478582" y="1927425"/>
            <a:ext cx="807720" cy="287655"/>
          </a:xfrm>
          <a:prstGeom prst="rect">
            <a:avLst/>
          </a:prstGeom>
        </p:spPr>
      </p:pic>
    </p:spTree>
    <p:extLst>
      <p:ext uri="{BB962C8B-B14F-4D97-AF65-F5344CB8AC3E}">
        <p14:creationId xmlns:p14="http://schemas.microsoft.com/office/powerpoint/2010/main" val="2068499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2776"/>
            <a:ext cx="11485848" cy="5078313"/>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世界主要帝国修建驿站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公元前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世纪的波斯帝国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从东部边陲到西南边境的广袤地区都被不同的道路以及分布在沿途的驿站所连接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其中最著名的是从小亚细亚的以弗所到帝国行政中心苏萨的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御道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它全长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多千米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设施完善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千米左右设一驿站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驿站备有马匹并提供基本的补给。据现代学者估计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利用信使和专门挑选的快马传递信件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依靠波斯帝国的中继系统可以在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天内横跨超过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公里的距离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帝国会定期派巡查员检查并维护道路与驿站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所有执行公务的人员在各级道路往来通行时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都需持有国王或地方总督签发的旅行许可文件。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630555" algn="l"/>
              </a:tabLst>
            </a:pP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摘编自李智</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《从苏美尔到波斯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古代西亚驿路体系的发展与特点》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史料通.eps" descr="id:2147490151;FounderCES"/>
          <p:cNvPicPr/>
          <p:nvPr/>
        </p:nvPicPr>
        <p:blipFill>
          <a:blip r:embed="rId2"/>
          <a:stretch>
            <a:fillRect/>
          </a:stretch>
        </p:blipFill>
        <p:spPr>
          <a:xfrm>
            <a:off x="2638822" y="792261"/>
            <a:ext cx="7341235" cy="575945"/>
          </a:xfrm>
          <a:prstGeom prst="rect">
            <a:avLst/>
          </a:prstGeom>
        </p:spPr>
      </p:pic>
      <p:pic>
        <p:nvPicPr>
          <p:cNvPr id="5" name="情境.eps" descr="id:2147490158;FounderCES"/>
          <p:cNvPicPr/>
          <p:nvPr/>
        </p:nvPicPr>
        <p:blipFill>
          <a:blip r:embed="rId3"/>
          <a:stretch>
            <a:fillRect/>
          </a:stretch>
        </p:blipFill>
        <p:spPr>
          <a:xfrm>
            <a:off x="478582" y="1532728"/>
            <a:ext cx="844550" cy="359410"/>
          </a:xfrm>
          <a:prstGeom prst="rect">
            <a:avLst/>
          </a:prstGeom>
        </p:spPr>
      </p:pic>
    </p:spTree>
    <p:extLst>
      <p:ext uri="{BB962C8B-B14F-4D97-AF65-F5344CB8AC3E}">
        <p14:creationId xmlns:p14="http://schemas.microsoft.com/office/powerpoint/2010/main" val="908124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94931"/>
            <a:ext cx="11485848" cy="3346237"/>
          </a:xfrm>
        </p:spPr>
        <p:txBody>
          <a:bodyPr/>
          <a:lstStyle/>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史料二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罗马帝国时期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为了更便捷地获取情报和使命令快速下达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罗马帝国在其广阔的统辖地区到处设立驿站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依靠一站接一站的办法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沿着罗马大道一天跑上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英里也没有问题。驿站的管理者主要是由市镇议会任命的包税人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驿站周围居住的居民负责驿站的维修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道路沿线的城镇为信使提供食品和马匹。驿站主要服务于公务来往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只有拿到皇帝或级别较高的官员颁发的通行证后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才可使用驿站的服务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并按公示固定付费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对违规使用通行证的人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按照法律进行严厉的惩罚。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257026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a:spLocks/>
          </p:cNvSpPr>
          <p:nvPr/>
        </p:nvSpPr>
        <p:spPr bwMode="auto">
          <a:xfrm>
            <a:off x="360854" y="1868704"/>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史料表明，波斯帝国与罗马帝国驿站建设的共同点是：驿站分布范围广；信息传递速度快；注重对驿站的管理和维护；驿站使用受统治者管控。古代世界的大国修建驿站的原因是：帝国疆域的辽阔；维护统治的需要；社会经济的发展；帝国社会组织力的强大。修建的意义是：加速了信息的传递；加强了对地方的控制（巩固帝国统治）；加强不同地区的经济联系（有利于经济发展）；促进了文化的交流、文明的扩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13048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两则史料，了解古代帝国修建驿站的共同点、原因和意义。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2266750" y="776736"/>
            <a:ext cx="9579952" cy="576248"/>
          </a:xfrm>
        </p:spPr>
        <p:txBody>
          <a:bodyPr/>
          <a:lstStyle/>
          <a:p>
            <a:pPr hangingPunct="0">
              <a:spcAft>
                <a:spcPts val="0"/>
              </a:spcAft>
              <a:tabLst>
                <a:tab pos="63055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时空观念、历史解释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核心素养.eps" descr="id:2147490165;FounderCES"/>
          <p:cNvPicPr/>
          <p:nvPr/>
        </p:nvPicPr>
        <p:blipFill>
          <a:blip r:embed="rId2"/>
          <a:stretch>
            <a:fillRect/>
          </a:stretch>
        </p:blipFill>
        <p:spPr>
          <a:xfrm>
            <a:off x="1087434" y="945354"/>
            <a:ext cx="1186180" cy="359410"/>
          </a:xfrm>
          <a:prstGeom prst="rect">
            <a:avLst/>
          </a:prstGeom>
        </p:spPr>
      </p:pic>
      <p:pic>
        <p:nvPicPr>
          <p:cNvPr id="5" name="选材意图.eps" descr="id:2147490172;FounderCES"/>
          <p:cNvPicPr/>
          <p:nvPr/>
        </p:nvPicPr>
        <p:blipFill>
          <a:blip r:embed="rId3"/>
          <a:stretch>
            <a:fillRect/>
          </a:stretch>
        </p:blipFill>
        <p:spPr>
          <a:xfrm>
            <a:off x="1087434" y="1460720"/>
            <a:ext cx="1186180" cy="359410"/>
          </a:xfrm>
          <a:prstGeom prst="rect">
            <a:avLst/>
          </a:prstGeom>
        </p:spPr>
      </p:pic>
      <p:pic>
        <p:nvPicPr>
          <p:cNvPr id="7" name="史料解读.eps" descr="id:2147490179;FounderCES"/>
          <p:cNvPicPr/>
          <p:nvPr/>
        </p:nvPicPr>
        <p:blipFill>
          <a:blip r:embed="rId4"/>
          <a:stretch>
            <a:fillRect/>
          </a:stretch>
        </p:blipFill>
        <p:spPr>
          <a:xfrm>
            <a:off x="1080570" y="2007311"/>
            <a:ext cx="1186180" cy="359410"/>
          </a:xfrm>
          <a:prstGeom prst="rect">
            <a:avLst/>
          </a:prstGeom>
        </p:spPr>
      </p:pic>
    </p:spTree>
    <p:extLst>
      <p:ext uri="{BB962C8B-B14F-4D97-AF65-F5344CB8AC3E}">
        <p14:creationId xmlns:p14="http://schemas.microsoft.com/office/powerpoint/2010/main" val="2248369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2752"/>
            <a:ext cx="11485848" cy="5008230"/>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文明的扩展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主要原因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：农耕文明区比较发达的社会分工、相对较高的劳动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生产率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、复杂的社会组织和管理系统，使其具备了稳步扩大范围和影响的潜能。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古代埃及文明和西亚文明的扩展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）古代埃及文明：主要向叙利亚和巴勒斯坦扩展。埃及新王国时期，势力曾达到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流域，并与西亚地区的大国争霸。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）西亚文明：从两河流域南部向周边地区扩张，</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古巴比伦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王国首次实现了两河流域的统一，把势力伸展到地中海东岸；</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亚述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不仅统一了整个两河流域地区和小亚细亚的一部分，而且一度征服埃及。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1.eps" descr="id:2147490030;FounderCES"/>
          <p:cNvPicPr/>
          <p:nvPr/>
        </p:nvPicPr>
        <p:blipFill>
          <a:blip r:embed="rId2"/>
          <a:stretch>
            <a:fillRect/>
          </a:stretch>
        </p:blipFill>
        <p:spPr>
          <a:xfrm>
            <a:off x="478582" y="1603625"/>
            <a:ext cx="1302385" cy="359410"/>
          </a:xfrm>
          <a:prstGeom prst="rect">
            <a:avLst/>
          </a:prstGeom>
        </p:spPr>
      </p:pic>
      <p:pic>
        <p:nvPicPr>
          <p:cNvPr id="6" name="24核心知识过.eps" descr="id:2147490023;FounderCES"/>
          <p:cNvPicPr/>
          <p:nvPr/>
        </p:nvPicPr>
        <p:blipFill>
          <a:blip r:embed="rId3"/>
          <a:stretch>
            <a:fillRect/>
          </a:stretch>
        </p:blipFill>
        <p:spPr>
          <a:xfrm>
            <a:off x="1765220" y="746120"/>
            <a:ext cx="8258810" cy="647700"/>
          </a:xfrm>
          <a:prstGeom prst="rect">
            <a:avLst/>
          </a:prstGeom>
        </p:spPr>
      </p:pic>
    </p:spTree>
    <p:extLst>
      <p:ext uri="{BB962C8B-B14F-4D97-AF65-F5344CB8AC3E}">
        <p14:creationId xmlns:p14="http://schemas.microsoft.com/office/powerpoint/2010/main" val="3579252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古代希腊文明的扩展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）条件：古希腊人凭借自己的组织能力、</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航海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技术和武器，向地中海和黑海周边地区殖民。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移民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）概况：古希腊人向地中海和黑海周边地区殖民，在东起黑海东岸、西到西班牙的广大地区建立了数量众多的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城邦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：古代文明各自的扩展，使不同文明区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相互连接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起来，促进了大帝国的兴起。</a:t>
            </a:r>
            <a:endParaRPr lang="zh-CN" altLang="en-US" dirty="0"/>
          </a:p>
        </p:txBody>
      </p:sp>
    </p:spTree>
    <p:extLst>
      <p:ext uri="{BB962C8B-B14F-4D97-AF65-F5344CB8AC3E}">
        <p14:creationId xmlns:p14="http://schemas.microsoft.com/office/powerpoint/2010/main" val="1910673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2847"/>
            <a:ext cx="11485848" cy="2238241"/>
          </a:xfrm>
          <a:solidFill>
            <a:srgbClr val="E3F2E7"/>
          </a:solidFill>
        </p:spPr>
        <p:txBody>
          <a:bodyPr/>
          <a:lstStyle/>
          <a:p>
            <a:pPr hangingPunct="0">
              <a:spcAft>
                <a:spcPts val="0"/>
              </a:spcAft>
              <a:tabLst>
                <a:tab pos="630555" algn="l"/>
              </a:tabLs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是一种扩张的力量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有了农业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食物有了保障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人们定居下来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生活比较安定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可以养活更多的人口。为了养活这些人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人们就必须开垦更多的土地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于是在更多的地方出现农业。所以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农业是一种扩张的力量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它要求越来越多的土地。不同的地理环境条件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形成了不同的文明和不同的扩展方式。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名师点睛.eps" descr="id:2147490200;FounderCES"/>
          <p:cNvPicPr/>
          <p:nvPr/>
        </p:nvPicPr>
        <p:blipFill>
          <a:blip r:embed="rId2"/>
          <a:stretch>
            <a:fillRect/>
          </a:stretch>
        </p:blipFill>
        <p:spPr>
          <a:xfrm>
            <a:off x="478582" y="2106638"/>
            <a:ext cx="1540510" cy="359410"/>
          </a:xfrm>
          <a:prstGeom prst="rect">
            <a:avLst/>
          </a:prstGeom>
        </p:spPr>
      </p:pic>
    </p:spTree>
    <p:extLst>
      <p:ext uri="{BB962C8B-B14F-4D97-AF65-F5344CB8AC3E}">
        <p14:creationId xmlns:p14="http://schemas.microsoft.com/office/powerpoint/2010/main" val="2046692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3928"/>
            <a:ext cx="11485848" cy="5980227"/>
          </a:xfrm>
        </p:spPr>
        <p:txBody>
          <a:bodyPr/>
          <a:lstStyle/>
          <a:p>
            <a:pPr hangingPunct="0">
              <a:lnSpc>
                <a:spcPct val="140000"/>
              </a:lnSpc>
              <a:spcAft>
                <a:spcPts val="0"/>
              </a:spcAft>
              <a:tabLst>
                <a:tab pos="630555" algn="l"/>
              </a:tabLs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古代</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世界的帝国</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波斯帝国</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）扩张：公元前</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世纪，波斯兴起于</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伊朗高原</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，征服了包括两河流域、埃及、小亚细亚和巴尔干半岛北部在内的广大地区。</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）统治：继承了西亚地区传统的</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君主专制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制度；地方实行</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行省</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制，行省总督和军事长官相互监督和制约；建立了从中央到地方比较完善的官僚体系和税收系统；由波斯人担任最重要的职务。</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亚历山大帝国</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）建立：公元前</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世纪晚期，马其顿国王</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亚历山大</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率军入侵波斯帝国。历经</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年征战，亚历山大建立了地跨欧亚非三大洲的帝国。</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630555" algn="l"/>
              </a:tabLs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）制度：亚历山大继承波斯帝国的基本制度，将政治、军事等大权集于一身。地方实行行省制，任用</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马其顿人</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和希腊人担任主要职务，推广</a:t>
            </a:r>
            <a:r>
              <a:rPr lang="zh-CN" altLang="zh-CN" sz="23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希腊</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2.eps" descr="id:2147490051;FounderCES"/>
          <p:cNvPicPr/>
          <p:nvPr/>
        </p:nvPicPr>
        <p:blipFill>
          <a:blip r:embed="rId2"/>
          <a:stretch>
            <a:fillRect/>
          </a:stretch>
        </p:blipFill>
        <p:spPr>
          <a:xfrm>
            <a:off x="478582" y="817388"/>
            <a:ext cx="1354455" cy="359410"/>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罗马帝国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）建立：罗马首先征服了</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意大利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，接着向地中海地区扩张，征服了从西班牙到两河流域的整个地中海周边地区，把整个</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地中海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变成了罗马的内海。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）空前繁荣：在罗马帝国统治下，地中海地区保持了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多年的和平，帝国在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世纪空前繁荣。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）基督教的产生和影响的扩大：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世纪，基督教产生于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巴勒斯坦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，影响逐渐扩大，到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世纪末成为罗马帝国国教。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）危机：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世纪之后，罗马帝国陷入危机。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世纪末，帝国分裂为东、西两部分。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）灭亡：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世纪后期，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西罗马帝国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灭亡。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2979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22923"/>
            <a:ext cx="11485848" cy="3346237"/>
          </a:xfrm>
          <a:solidFill>
            <a:srgbClr val="E3F2E7"/>
          </a:solidFill>
        </p:spPr>
        <p:txBody>
          <a:bodyPr/>
          <a:lstStyle/>
          <a:p>
            <a:pPr algn="ct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秦汉王朝与罗马帝国的不同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统治方式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秦汉王朝依靠郡县制保持了地方政治的稳定性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罗马帝国以宗主国地位统治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依赖戍军。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统治思想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秦汉王朝在法家和儒家思想下能够维持延续统一的国土和相似的思想理念的传承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罗马帝国信奉基督教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虽有普世理念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但有强烈的排他性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最终导致帝国的分裂。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易错辨析.eps" descr="id:2147490214;FounderCES"/>
          <p:cNvPicPr/>
          <p:nvPr/>
        </p:nvPicPr>
        <p:blipFill>
          <a:blip r:embed="rId2"/>
          <a:stretch>
            <a:fillRect/>
          </a:stretch>
        </p:blipFill>
        <p:spPr>
          <a:xfrm>
            <a:off x="550590" y="1685523"/>
            <a:ext cx="1737995" cy="359410"/>
          </a:xfrm>
          <a:prstGeom prst="rect">
            <a:avLst/>
          </a:prstGeom>
        </p:spPr>
      </p:pic>
    </p:spTree>
    <p:extLst>
      <p:ext uri="{BB962C8B-B14F-4D97-AF65-F5344CB8AC3E}">
        <p14:creationId xmlns:p14="http://schemas.microsoft.com/office/powerpoint/2010/main" val="717591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hangingPunct="0">
              <a:spcAft>
                <a:spcPts val="0"/>
              </a:spcAft>
              <a:tabLst>
                <a:tab pos="630555" algn="l"/>
              </a:tabLs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文明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的交流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西亚与周边文明交流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）农耕技术：西亚的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农耕技术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，逐步传到中亚、欧洲和北非一些地区。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）冶铁技术：起源于</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西亚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，从那里扩散到埃及和希腊等地。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希腊与周边文明交流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）神话：西亚的神话传入希腊，成为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希腊神话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的重要内容。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）雕塑：希腊最初的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雕塑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艺术，特别是人像雕塑，在很多方面都模仿埃及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0221;FounderCES"/>
          <p:cNvPicPr/>
          <p:nvPr/>
        </p:nvPicPr>
        <p:blipFill>
          <a:blip r:embed="rId2"/>
          <a:stretch>
            <a:fillRect/>
          </a:stretch>
        </p:blipFill>
        <p:spPr>
          <a:xfrm>
            <a:off x="478582" y="1546358"/>
            <a:ext cx="1354455" cy="359410"/>
          </a:xfrm>
          <a:prstGeom prst="rect">
            <a:avLst/>
          </a:prstGeom>
        </p:spPr>
      </p:pic>
    </p:spTree>
    <p:extLst>
      <p:ext uri="{BB962C8B-B14F-4D97-AF65-F5344CB8AC3E}">
        <p14:creationId xmlns:p14="http://schemas.microsoft.com/office/powerpoint/2010/main" val="2062286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5078313"/>
          </a:xfrm>
        </p:spPr>
        <p:txBody>
          <a:bodyPr/>
          <a:lstStyle/>
          <a:p>
            <a:pPr lvl="0" hangingPunct="0">
              <a:spcAft>
                <a:spcPts val="0"/>
              </a:spcAft>
              <a:tabLst>
                <a:tab pos="6305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字母文字的发明与传播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）发明：起源于西亚地区的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腓尼基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）传播：在东方演化为阿拉马字母，由阿拉马字母发展出古代西亚、埃及以及印度等地的多种字母；向西传入希腊，形成希腊字母，再演化出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拉丁字母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solidFill>
                <a:prstClr val="black"/>
              </a:solidFill>
            </a:endParaRPr>
          </a:p>
          <a:p>
            <a:pPr hangingPunct="0">
              <a:spcAft>
                <a:spcPts val="0"/>
              </a:spcAft>
              <a:tabLst>
                <a:tab pos="63055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欧亚大陆的交流</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）波斯帝国时期，中国的丝绸已到达地中海东岸。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）东汉的班超曾派</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甘英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出使大秦（罗马帝国）。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Ls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世纪，已经有来自罗马的商人到达洛阳。此后，罗马商人不断东来，与中国进行贸易。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20579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TotalTime>
  <Words>1905</Words>
  <Application>Microsoft Office PowerPoint</Application>
  <PresentationFormat>自定义</PresentationFormat>
  <Paragraphs>81</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441</cp:revision>
  <dcterms:created xsi:type="dcterms:W3CDTF">2020-11-06T05:24:00Z</dcterms:created>
  <dcterms:modified xsi:type="dcterms:W3CDTF">2025-10-11T16:12:14Z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